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3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14159E-6086-4771-81B2-247A473B5F4C}" v="537" dt="2026-02-02T11:35:41.233"/>
    <p1510:client id="{4F8B398F-D7C9-CE89-3965-EB2B52F6520E}" v="328" dt="2026-02-02T11:35:07.4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68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7DFF0-24C0-172F-4C18-13DD1A19E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7CF13F-B1D6-00F4-B4CD-EA0EE720CB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D2EC0-BEBE-0CD2-F3EC-2460F1909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F896E-FF0F-596A-139B-7B9DBE69D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6B022-DD32-F5F2-7F8E-43A0C9927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1343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AC830-0B41-76C8-68B2-1028F64E0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159AE-8B3C-F190-854C-8A8913BA8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F6232-907F-ED08-E822-7F0542B80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9798D-9818-9FA0-CB77-0ED89A143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FF3C1-E345-99A7-0D89-86522E8CF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8806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079091-AA98-33C2-6758-99803C35F5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1D1C59-6BA3-8DC5-F1E9-9E572481BD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B31FA-EC8C-8AE4-BB04-419B8AA02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BB57C-A72B-F194-BD3B-64A57CDA3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576C2-C49A-966E-07C0-B54E3E294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032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8B684-B2D3-2F08-0865-D8EE3416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75E1A-1F14-9D48-844C-4724C54CB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D18A-491D-022C-59C5-6ACF112BF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32E5A-E4D6-20C9-0530-48F925CC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54749-A005-5E1D-6892-CAD46AE01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028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2D152-BD02-8835-40F8-DEC4A260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A9516-79FA-F80B-8EC0-CA44CB50E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85D9D-A3B2-E704-E3BF-D5B6FE63C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AF0E2-EAFB-95B8-C59E-4D17AF64B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5BF9E-B810-E190-6F96-387576D3C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266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D815C-37AF-EE0A-EDC5-50FC59345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263D-0815-6502-618C-C92798B449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01DB0B-0699-D513-5DA6-FE8EEFC84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B6A06-BEE6-A190-46B6-9AE180AEE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829ACD-C802-853B-0007-589835BBE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C463F-3B89-8555-460D-2BCC03F3C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3151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11C3-FE0C-0307-DDC1-AEC00CFF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BC765-D67A-88A3-A591-DA8AA1DA6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430FF-02CB-3673-8D4E-4073AEC4C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10CA3-8165-1D3D-EDB8-D4C12895D5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5A2476-D2D3-335C-BBFE-6CC2AA5263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09FF12-3D5C-90B2-6BBC-30ED3530C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B6BAE2-EC10-D5D4-8B07-605067C6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EECD52-E961-C75D-CDED-12303EAE1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3080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CCE09-D1B7-F3EA-8A18-AA5A7EC65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410DFC-2012-9A29-8559-7405FA779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117D6-9614-6600-FAAF-792473A08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621738-4B8F-7DC0-A1BC-1B33476DB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7129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4CB5DF-FEB3-C97F-E95E-61754DB8D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4A5E01-55EF-641F-C68C-710B6C8EA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D9F7FA-2BB9-B084-DE96-C0D4E6B09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3514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B9C6D-9831-F3DF-3F23-0FF6CB671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495F6-D282-7D7B-234B-507CDE26D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45E62-C4F1-0411-AAE7-4B572715F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D3D30-B269-204F-9B9A-AF7C6B04F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CD4A1E-1159-BBC7-C887-C8DDDA79F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AA595-FCF3-ABF8-C603-172EFA439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7109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4ABB4-C3BF-AB5F-BF28-86AE758B9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E2E156-1224-19F7-6953-C82FC2E82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41BA5-F844-CCB3-D2AB-E4C6C714E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2387B-0906-1A33-06FE-860502729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11A25-821A-C62B-CA9A-7A0D25A4E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9B5DE2-480F-3824-8121-80BF286C9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100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884F71-C361-328F-82C7-129E22C97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D702D-0EF1-7EA5-8D6D-07AF7AE65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E9B62-3846-8EEC-FF68-E40FC1F5E3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DD14CC-4259-4E04-81E7-B76E7AFFF868}" type="datetimeFigureOut">
              <a:rPr lang="en-IN" smtClean="0"/>
              <a:t>02-02-2026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29C3A-8108-730E-77DA-B9371CAFB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00868-0FC8-62AE-A18F-41721A8BF8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E4DF06-2ADD-45E4-97A2-8AA99A1705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373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ace.ewapub.com/article/view/27106.pdf" TargetMode="External"/><Relationship Id="rId13" Type="http://schemas.openxmlformats.org/officeDocument/2006/relationships/hyperlink" Target="https://www.researchgate.net/publication/393425006_ESG_Scores_and_Stock_Performance_Prediction_A_Quantitative_Study_Using_Random_Forest_Model" TargetMode="External"/><Relationship Id="rId3" Type="http://schemas.openxmlformats.org/officeDocument/2006/relationships/hyperlink" Target="https://arxiv.org/pdf/2303.01485" TargetMode="External"/><Relationship Id="rId7" Type="http://schemas.openxmlformats.org/officeDocument/2006/relationships/hyperlink" Target="https://internationaljournalssrp.org/index.php/ijfems/article/view/59/51" TargetMode="External"/><Relationship Id="rId12" Type="http://schemas.openxmlformats.org/officeDocument/2006/relationships/hyperlink" Target="https://www.researchgate.net/publication/387447839_Predicting_Corporate_ESG_Scores_Using_Machine_Learning_A_Comparative_Study" TargetMode="External"/><Relationship Id="rId2" Type="http://schemas.openxmlformats.org/officeDocument/2006/relationships/hyperlink" Target="https://arxiv.org/pdf/2002.07477" TargetMode="External"/><Relationship Id="rId16" Type="http://schemas.openxmlformats.org/officeDocument/2006/relationships/hyperlink" Target="https://www.sciencedirect.com/science/article/pii/S294972802400002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uaspress.org/ojs/index.php/JETBM/article/view/v2n2a02/v2n2a02" TargetMode="External"/><Relationship Id="rId11" Type="http://schemas.openxmlformats.org/officeDocument/2006/relationships/hyperlink" Target="https://arxiv.org/pdf/2109.10085" TargetMode="External"/><Relationship Id="rId5" Type="http://schemas.openxmlformats.org/officeDocument/2006/relationships/hyperlink" Target="https://annalsofappliedsciences.com/index.php/aas/article/view/39/39" TargetMode="External"/><Relationship Id="rId15" Type="http://schemas.openxmlformats.org/officeDocument/2006/relationships/hyperlink" Target="https://papers.ssrn.com/sol3/papers.cfm?abstract_id=4232425" TargetMode="External"/><Relationship Id="rId10" Type="http://schemas.openxmlformats.org/officeDocument/2006/relationships/hyperlink" Target="https://www.mdpi.com/2071-1050/12/13/5317" TargetMode="External"/><Relationship Id="rId4" Type="http://schemas.openxmlformats.org/officeDocument/2006/relationships/hyperlink" Target="https://link.springer.com/article/10.1007/s10614-024-10618-0" TargetMode="External"/><Relationship Id="rId9" Type="http://schemas.openxmlformats.org/officeDocument/2006/relationships/hyperlink" Target="file:///C:\Users\priya\Downloads\IJFEMS-V1I1P103.pdf" TargetMode="External"/><Relationship Id="rId14" Type="http://schemas.openxmlformats.org/officeDocument/2006/relationships/hyperlink" Target="https://www.mdpi.com/2227-7072/13/3/166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unanimad/reddit-rwallstreetbets" TargetMode="External"/><Relationship Id="rId2" Type="http://schemas.openxmlformats.org/officeDocument/2006/relationships/hyperlink" Target="https://www.kaggle.com/datasets/rikinzala/s-and-p-500-esg-and-stocks-data-2023-24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Hologram from iPad">
            <a:extLst>
              <a:ext uri="{FF2B5EF4-FFF2-40B4-BE49-F238E27FC236}">
                <a16:creationId xmlns:a16="http://schemas.microsoft.com/office/drawing/2014/main" id="{B67E3ECA-543A-7DEE-6404-26A1CA581C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6835" r="-1" b="8873"/>
          <a:stretch>
            <a:fillRect/>
          </a:stretch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84487E-1BC2-8D6D-98CC-175E4DA1F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Comic Sans MS"/>
              </a:rPr>
              <a:t>Investment Recommendation System Using ESG and Investor Behavior</a:t>
            </a:r>
            <a:endParaRPr lang="en-IN" sz="5100" dirty="0">
              <a:solidFill>
                <a:schemeClr val="bg1"/>
              </a:solidFill>
              <a:latin typeface="Comic Sans M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ED520-8EAD-1A29-5076-588B67BB4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 sz="1900" b="1">
                <a:solidFill>
                  <a:schemeClr val="bg1"/>
                </a:solidFill>
              </a:rPr>
              <a:t>Group 1</a:t>
            </a:r>
          </a:p>
          <a:p>
            <a:pPr marL="228600" indent="-228600">
              <a:buAutoNum type="arabicPeriod"/>
            </a:pPr>
            <a:r>
              <a:rPr lang="en-IN" sz="1900">
                <a:solidFill>
                  <a:schemeClr val="bg1"/>
                </a:solidFill>
              </a:rPr>
              <a:t>Priyanshu Jain – 2024BTech179.</a:t>
            </a:r>
          </a:p>
          <a:p>
            <a:pPr marL="228600" indent="-228600">
              <a:buAutoNum type="arabicPeriod"/>
            </a:pPr>
            <a:r>
              <a:rPr lang="en-IN" sz="1900">
                <a:solidFill>
                  <a:schemeClr val="bg1"/>
                </a:solidFill>
              </a:rPr>
              <a:t>Aman Pratap Singh – 2024BTech136.</a:t>
            </a:r>
          </a:p>
          <a:p>
            <a:pPr marL="228600" indent="-228600">
              <a:buAutoNum type="arabicPeriod"/>
            </a:pPr>
            <a:r>
              <a:rPr lang="en-IN" sz="1900">
                <a:solidFill>
                  <a:schemeClr val="bg1"/>
                </a:solidFill>
              </a:rPr>
              <a:t>Harshit Mundra – 2024BTech186.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92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56CE4-DF58-0C2F-CF90-45BDAEDDD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05162" cy="1283810"/>
          </a:xfrm>
        </p:spPr>
        <p:txBody>
          <a:bodyPr>
            <a:normAutofit/>
          </a:bodyPr>
          <a:lstStyle/>
          <a:p>
            <a:r>
              <a:rPr lang="en-IN" sz="3200">
                <a:latin typeface="Comic Sans MS"/>
              </a:rPr>
              <a:t>Literature Review</a:t>
            </a:r>
            <a:endParaRPr lang="en-US" sz="3200">
              <a:latin typeface="Comic Sans MS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B88034E-41DB-69A6-84AA-3923A0BACB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212677"/>
              </p:ext>
            </p:extLst>
          </p:nvPr>
        </p:nvGraphicFramePr>
        <p:xfrm>
          <a:off x="584548" y="1022958"/>
          <a:ext cx="11020106" cy="56725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03777">
                  <a:extLst>
                    <a:ext uri="{9D8B030D-6E8A-4147-A177-3AD203B41FA5}">
                      <a16:colId xmlns:a16="http://schemas.microsoft.com/office/drawing/2014/main" val="739932654"/>
                    </a:ext>
                  </a:extLst>
                </a:gridCol>
                <a:gridCol w="2203777">
                  <a:extLst>
                    <a:ext uri="{9D8B030D-6E8A-4147-A177-3AD203B41FA5}">
                      <a16:colId xmlns:a16="http://schemas.microsoft.com/office/drawing/2014/main" val="4037831154"/>
                    </a:ext>
                  </a:extLst>
                </a:gridCol>
                <a:gridCol w="2203777">
                  <a:extLst>
                    <a:ext uri="{9D8B030D-6E8A-4147-A177-3AD203B41FA5}">
                      <a16:colId xmlns:a16="http://schemas.microsoft.com/office/drawing/2014/main" val="2035795622"/>
                    </a:ext>
                  </a:extLst>
                </a:gridCol>
                <a:gridCol w="2203777">
                  <a:extLst>
                    <a:ext uri="{9D8B030D-6E8A-4147-A177-3AD203B41FA5}">
                      <a16:colId xmlns:a16="http://schemas.microsoft.com/office/drawing/2014/main" val="1286678396"/>
                    </a:ext>
                  </a:extLst>
                </a:gridCol>
                <a:gridCol w="2204998">
                  <a:extLst>
                    <a:ext uri="{9D8B030D-6E8A-4147-A177-3AD203B41FA5}">
                      <a16:colId xmlns:a16="http://schemas.microsoft.com/office/drawing/2014/main" val="3952636548"/>
                    </a:ext>
                  </a:extLst>
                </a:gridCol>
              </a:tblGrid>
              <a:tr h="41039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Research Paper Title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Features Used In  Research Paper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Features Of Your Chosen Dataset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Differences In Features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Remarks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2385506"/>
                  </a:ext>
                </a:extLst>
              </a:tr>
              <a:tr h="12311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ESG Scores and Stock Performance Prediction: A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Quantitative Study Using Random Forest Model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ESG scores; historical stock returns; stock performance labels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environmentScore, socialScore, governanceScore, totalEsg, avg_return, volatility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RP focuses on direct return prediction using ESG scores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ESG is combined with investor behavior to improve personalization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5420270"/>
                  </a:ext>
                </a:extLst>
              </a:tr>
              <a:tr h="111798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Estimating the Impact of ESG on Financial Forecast Predictability Using Machine Learning Models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ESG scores; financial forecast errors; firm-level financial data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environmentScore, socialScore, governanceScore, totalEsg, avg_return, volatility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RP evaluates ESG impact on forecast accuracy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ESG is used for investment risk profiling rather than forecast comparison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0725839"/>
                  </a:ext>
                </a:extLst>
              </a:tr>
              <a:tr h="60852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Environmental Sustainability and Stock Returns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Environmental variables; CO₂ emissions; water usage; waste metrics; stock returns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environmentScore, totalEsg, avg_return, volatility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RP uses granular environmental indicators for return prediction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Environmental impact is captured using aggregated ESG scores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7427660"/>
                  </a:ext>
                </a:extLst>
              </a:tr>
              <a:tr h="7075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ESG Factors and Firms' Credit Risk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Raw ESG indicators; accounting ratios; Altman Z-score (default risk)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environmentScore, socialScore, governanceScore, totalEsg, volatility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RP focuses on credit risk instead of return-based performance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ESG impact on risk is approximated using overall ESG scores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03241837"/>
                  </a:ext>
                </a:extLst>
              </a:tr>
              <a:tr h="159683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Predictive Analytics in Behavioral Finance: Modeling Investor Sentiment with NLP Techniques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Investor sentiment from Twitter, Reddit, financial news; sentiment polarity scores; mention volume; stock returns; time-series indicators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sentiment_score, mention_volume, stock_return, ESG_score, market_volatility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RP relies heavily on unstructured textual data and NLP-based sentiment extraction; chosen dataset uses precomputed sentiment and ESG indicators instead of raw text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/>
                          <a:ea typeface="Calibri"/>
                          <a:cs typeface="Times New Roman"/>
                        </a:rPr>
                        <a:t>Direct text data and deep NLP models not used; sentiment score treated as structured feature for ML modeling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61670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1954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DE6C9-0C9F-8C76-0848-93040EDF8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>
                <a:latin typeface="Comic Sans MS"/>
              </a:rPr>
              <a:t>References</a:t>
            </a:r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C1802-1244-4844-DBFB-70A4BA254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buAutoNum type="arabicPeriod"/>
            </a:pPr>
            <a:r>
              <a:rPr lang="en-IN" sz="1100" u="sng">
                <a:hlinkClick r:id="rId2"/>
              </a:rPr>
              <a:t>2002.07477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3"/>
              </a:rPr>
              <a:t>2303.01485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4"/>
              </a:rPr>
              <a:t>https://link.springer.com/article/10.1007/s10614-024-10618-0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5"/>
              </a:rPr>
              <a:t>View of NLP-Quantified ESG News Sentiment and Portfolio Outcomes Evidence from Real-Time Signals | Annals of Applied Sciences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6"/>
              </a:rPr>
              <a:t>View of Big Data-Driven ESG Quantitative Investment Strategy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7"/>
              </a:rPr>
              <a:t>View of Predictive Analytics in </a:t>
            </a:r>
            <a:r>
              <a:rPr lang="en-IN" sz="1100" u="sng" err="1">
                <a:hlinkClick r:id="rId7"/>
              </a:rPr>
              <a:t>Behavioral</a:t>
            </a:r>
            <a:r>
              <a:rPr lang="en-IN" sz="1100" u="sng">
                <a:hlinkClick r:id="rId7"/>
              </a:rPr>
              <a:t> Finance: </a:t>
            </a:r>
            <a:r>
              <a:rPr lang="en-IN" sz="1100" u="sng" err="1">
                <a:hlinkClick r:id="rId7"/>
              </a:rPr>
              <a:t>Modeling</a:t>
            </a:r>
            <a:r>
              <a:rPr lang="en-IN" sz="1100" u="sng">
                <a:hlinkClick r:id="rId7"/>
              </a:rPr>
              <a:t> Investor Sentiment with NLP Techniques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8"/>
              </a:rPr>
              <a:t>27106.pdf</a:t>
            </a:r>
            <a:r>
              <a:rPr lang="en-IN" sz="1100"/>
              <a:t> </a:t>
            </a:r>
          </a:p>
          <a:p>
            <a:pPr marL="342900" lvl="0" indent="-342900">
              <a:buAutoNum type="arabicPeriod"/>
            </a:pPr>
            <a:r>
              <a:rPr lang="en-IN" sz="1100" u="sng">
                <a:hlinkClick r:id="rId9"/>
              </a:rPr>
              <a:t>IJFEMS-V1I1P103.pdf</a:t>
            </a:r>
            <a:r>
              <a:rPr lang="en-IN" sz="1100"/>
              <a:t> </a:t>
            </a:r>
          </a:p>
          <a:p>
            <a:pPr marL="342900" lvl="0" indent="-342900">
              <a:buAutoNum type="arabicPeriod"/>
            </a:pPr>
            <a:r>
              <a:rPr lang="en-IN" sz="1100" u="sng">
                <a:hlinkClick r:id="rId10"/>
              </a:rPr>
              <a:t>https://www.mdpi.com/2071-1050/12/13/5317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11"/>
              </a:rPr>
              <a:t>https://arxiv.org/pdf/2109.10085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12"/>
              </a:rPr>
              <a:t>https://www.researchgate.net/publication/387447839_Predicting_Corporate_ESG_Scores_Using_Machine_Learning_A_Comparative_Study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13"/>
              </a:rPr>
              <a:t>https://www.researchgate.net/publication/393425006_ESG_Scores_and_Stock_Performance_Prediction_A_Quantitative_Study_Using_Random_Forest_Model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14"/>
              </a:rPr>
              <a:t>https://www.mdpi.com/2227-7072/13/3/166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15"/>
              </a:rPr>
              <a:t>https://papers.ssrn.com/sol3/papers.cfm?abstract_id=4232425</a:t>
            </a:r>
            <a:endParaRPr lang="en-IN" sz="1100"/>
          </a:p>
          <a:p>
            <a:pPr marL="342900" lvl="0" indent="-342900">
              <a:buAutoNum type="arabicPeriod"/>
            </a:pPr>
            <a:r>
              <a:rPr lang="en-IN" sz="1100" u="sng">
                <a:hlinkClick r:id="rId16"/>
              </a:rPr>
              <a:t>https://www.sciencedirect.com/science/article/pii/S2949728024000026</a:t>
            </a:r>
            <a:endParaRPr lang="en-IN" sz="1100"/>
          </a:p>
          <a:p>
            <a:pPr marL="342900" indent="-342900">
              <a:buAutoNum type="arabicPeriod"/>
            </a:pPr>
            <a:endParaRPr lang="en-IN" sz="1100"/>
          </a:p>
        </p:txBody>
      </p:sp>
    </p:spTree>
    <p:extLst>
      <p:ext uri="{BB962C8B-B14F-4D97-AF65-F5344CB8AC3E}">
        <p14:creationId xmlns:p14="http://schemas.microsoft.com/office/powerpoint/2010/main" val="4060806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B93920-3D78-567F-AB8D-A935651D1247}"/>
              </a:ext>
            </a:extLst>
          </p:cNvPr>
          <p:cNvSpPr txBox="1"/>
          <p:nvPr/>
        </p:nvSpPr>
        <p:spPr>
          <a:xfrm>
            <a:off x="1134242" y="3330946"/>
            <a:ext cx="4805996" cy="1297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94895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C7C8CE-6FFD-E27D-9118-186C10402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 sz="5400">
                <a:latin typeface="Comic Sans MS"/>
              </a:rPr>
              <a:t>PROBLEM STATEMENT</a:t>
            </a:r>
            <a:endParaRPr lang="en-US" sz="5400">
              <a:latin typeface="Comic Sans MS"/>
            </a:endParaRP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77915-70BA-197D-D1B6-9854AE008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/>
              <a:t>Traditional stock recommendation systems primarily rely on historical price trends and financial ratios. However, such approaches ignore two increasingly important factors: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b="1"/>
              <a:t>Environmental, Social, and Governance (ESG) performance</a:t>
            </a:r>
            <a:r>
              <a:rPr lang="en-US" sz="2200"/>
              <a:t>, which reflects a company’s sustainability and long-term risk profile.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b="1"/>
              <a:t>Investor sentiment and behavior</a:t>
            </a:r>
            <a:r>
              <a:rPr lang="en-US" sz="2200"/>
              <a:t>, which significantly influence short-term market movements.</a:t>
            </a:r>
          </a:p>
          <a:p>
            <a:pPr marL="0" indent="0">
              <a:buNone/>
            </a:pPr>
            <a:r>
              <a:rPr lang="en-US" sz="2200"/>
              <a:t>As a result, investors often lack tools that simultaneously consider </a:t>
            </a:r>
            <a:r>
              <a:rPr lang="en-US" sz="2200" b="1"/>
              <a:t>financial performance, ESG responsibility, and behavioral signals</a:t>
            </a:r>
            <a:r>
              <a:rPr lang="en-US" sz="2200"/>
              <a:t>, leading to sub-optimal or biased investment decisions.</a:t>
            </a:r>
          </a:p>
          <a:p>
            <a:endParaRPr lang="en-IN" sz="2200"/>
          </a:p>
        </p:txBody>
      </p:sp>
    </p:spTree>
    <p:extLst>
      <p:ext uri="{BB962C8B-B14F-4D97-AF65-F5344CB8AC3E}">
        <p14:creationId xmlns:p14="http://schemas.microsoft.com/office/powerpoint/2010/main" val="802485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A3CE9-B07B-2074-4DAD-944432BA2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 sz="5400">
                <a:latin typeface="Comic Sans MS"/>
              </a:rPr>
              <a:t>PROPOSED SOLUTION</a:t>
            </a:r>
            <a:endParaRPr lang="en-US" sz="5400">
              <a:latin typeface="Comic Sans MS"/>
            </a:endParaRP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75422-4B2D-7157-30F0-738BB7B6D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/>
              <a:t>We propose a </a:t>
            </a:r>
            <a:r>
              <a:rPr lang="en-US" sz="2200" b="1"/>
              <a:t>two-model machine learning framework</a:t>
            </a:r>
            <a:r>
              <a:rPr lang="en-US" sz="2200"/>
              <a:t> for ESG-aware stock recommendation:</a:t>
            </a:r>
          </a:p>
          <a:p>
            <a:r>
              <a:rPr lang="en-US" sz="2200" b="1"/>
              <a:t>Model 1:</a:t>
            </a:r>
            <a:r>
              <a:rPr lang="en-US" sz="2200"/>
              <a:t> Predicts stock suitability using </a:t>
            </a:r>
            <a:r>
              <a:rPr lang="en-US" sz="2200" b="1"/>
              <a:t>ESG scores + financial &amp; market behavior features</a:t>
            </a:r>
            <a:endParaRPr lang="en-US" sz="2200"/>
          </a:p>
          <a:p>
            <a:r>
              <a:rPr lang="en-US" sz="2200" b="1"/>
              <a:t>Model 2:</a:t>
            </a:r>
            <a:r>
              <a:rPr lang="en-US" sz="2200"/>
              <a:t> Captures </a:t>
            </a:r>
            <a:r>
              <a:rPr lang="en-US" sz="2200" b="1"/>
              <a:t>investor sentiment and behavioral influence</a:t>
            </a:r>
            <a:r>
              <a:rPr lang="en-US" sz="2200"/>
              <a:t> using social media discussion data</a:t>
            </a:r>
          </a:p>
          <a:p>
            <a:pPr marL="0" indent="0">
              <a:buNone/>
            </a:pPr>
            <a:r>
              <a:rPr lang="en-US" sz="2200"/>
              <a:t>The outputs of both models are used to generate </a:t>
            </a:r>
            <a:r>
              <a:rPr lang="en-US" sz="2200" b="1"/>
              <a:t>more responsible, risk-aware, and behavior-sensitive stock recommendations</a:t>
            </a:r>
            <a:r>
              <a:rPr lang="en-US" sz="2200"/>
              <a:t>.</a:t>
            </a:r>
          </a:p>
          <a:p>
            <a:pPr marL="0" indent="0">
              <a:buNone/>
            </a:pPr>
            <a:endParaRPr lang="en-IN" sz="2200"/>
          </a:p>
        </p:txBody>
      </p:sp>
    </p:spTree>
    <p:extLst>
      <p:ext uri="{BB962C8B-B14F-4D97-AF65-F5344CB8AC3E}">
        <p14:creationId xmlns:p14="http://schemas.microsoft.com/office/powerpoint/2010/main" val="2703776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609CEB-8399-8597-975A-44868C16F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 sz="4200">
                <a:latin typeface="Comic Sans MS"/>
              </a:rPr>
              <a:t>MODEL 1 – ESG &amp; MARKET-BASED STOCK ANALYSIS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EBC3B-A952-C476-CB0F-87484588C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900" b="1"/>
              <a:t>Objective:</a:t>
            </a:r>
            <a:br>
              <a:rPr lang="en-US" sz="1900"/>
            </a:br>
            <a:r>
              <a:rPr lang="en-US" sz="1900"/>
              <a:t>To analyze how ESG performance combined with market behavior influences stock returns and risk.</a:t>
            </a:r>
          </a:p>
          <a:p>
            <a:r>
              <a:rPr lang="en-US" sz="1900" b="1"/>
              <a:t>Key Inputs:</a:t>
            </a:r>
            <a:endParaRPr lang="en-US" sz="1900"/>
          </a:p>
          <a:p>
            <a:pPr marL="514350" indent="-514350">
              <a:buFont typeface="+mj-lt"/>
              <a:buAutoNum type="arabicPeriod"/>
            </a:pPr>
            <a:r>
              <a:rPr lang="en-US" sz="1900"/>
              <a:t>ESG component scores (E, S, G)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900"/>
              <a:t>Market capitalization and sector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900"/>
              <a:t>Derived stock performance indicators (returns, volatility, momentum)</a:t>
            </a:r>
          </a:p>
          <a:p>
            <a:r>
              <a:rPr lang="en-US" sz="1900" b="1"/>
              <a:t>Approach:</a:t>
            </a:r>
            <a:endParaRPr lang="en-US" sz="1900"/>
          </a:p>
          <a:p>
            <a:pPr marL="514350" indent="-514350">
              <a:buFont typeface="+mj-lt"/>
              <a:buAutoNum type="arabicPeriod"/>
            </a:pPr>
            <a:r>
              <a:rPr lang="en-US" sz="1900"/>
              <a:t>ESG and market features are combined into a structured dataset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900"/>
              <a:t>Machine learning models learn non-linear relationships between ESG quality and stock behavior</a:t>
            </a:r>
          </a:p>
          <a:p>
            <a:pPr marL="0" indent="0">
              <a:buNone/>
            </a:pPr>
            <a:r>
              <a:rPr lang="en-US" sz="1900"/>
              <a:t>Output: </a:t>
            </a:r>
            <a:r>
              <a:rPr lang="en-US" sz="1900" b="1"/>
              <a:t>ESG-aware stock performance score</a:t>
            </a:r>
            <a:endParaRPr lang="en-US" sz="1900"/>
          </a:p>
          <a:p>
            <a:pPr marL="0" indent="0">
              <a:buNone/>
            </a:pPr>
            <a:endParaRPr lang="en-IN" sz="1900"/>
          </a:p>
        </p:txBody>
      </p:sp>
    </p:spTree>
    <p:extLst>
      <p:ext uri="{BB962C8B-B14F-4D97-AF65-F5344CB8AC3E}">
        <p14:creationId xmlns:p14="http://schemas.microsoft.com/office/powerpoint/2010/main" val="1986991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56B38-594B-0400-0784-3EFC7947E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 sz="4200">
                <a:latin typeface="Comic Sans MS"/>
              </a:rPr>
              <a:t>MODEL 2 – INVESTOR SENTIMENT &amp; BEHAVIOR ANALYSIS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71242-9A75-CA69-786E-B0737993B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1"/>
              <a:t>Objective:</a:t>
            </a:r>
            <a:br>
              <a:rPr lang="en-US" sz="2000"/>
            </a:br>
            <a:r>
              <a:rPr lang="en-US" sz="2000"/>
              <a:t>To capture how online investor discussions and engagement influence market behavior.</a:t>
            </a:r>
          </a:p>
          <a:p>
            <a:r>
              <a:rPr lang="en-US" sz="2000" b="1"/>
              <a:t>Key Inputs:</a:t>
            </a:r>
            <a:endParaRPr lang="en-US" sz="2000"/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Reddit post titles and text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Engagement metrics (score, number of comments)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Sentiment labels (positive / negative / neutral)</a:t>
            </a:r>
          </a:p>
          <a:p>
            <a:r>
              <a:rPr lang="en-US" sz="2000" b="1"/>
              <a:t>Approach: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Textual data is preprocessed and labeled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Sentiment features are extracted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Model learns association between sentiment signals and stock movements</a:t>
            </a:r>
          </a:p>
          <a:p>
            <a:pPr marL="0" indent="0">
              <a:buNone/>
            </a:pPr>
            <a:r>
              <a:rPr lang="en-US" sz="2000"/>
              <a:t>Output: </a:t>
            </a:r>
            <a:r>
              <a:rPr lang="en-US" sz="2000" b="1"/>
              <a:t>Investor sentiment signal for recommendation adjustment</a:t>
            </a:r>
            <a:endParaRPr lang="en-US" sz="2000"/>
          </a:p>
          <a:p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647880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BB328-2896-B537-FCFF-F8A6A9481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 sz="5400" dirty="0">
                <a:latin typeface="Comic Sans MS"/>
              </a:rPr>
              <a:t>DATASETS 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A8B6-E6F9-7367-366C-AD4F263AD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b="1" dirty="0"/>
              <a:t>Model 1 Dataset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ESG data (Environmental, Social, Governance scores)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Historical stock price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Sector and market capitalization data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200" dirty="0">
                <a:hlinkClick r:id="rId2"/>
              </a:rPr>
              <a:t>https://www.kaggle.com/datasets/rikinzala/s-and-p-500-esg-and-stocks-data-2023-24</a:t>
            </a:r>
            <a:endParaRPr lang="en-IN" sz="2200" dirty="0"/>
          </a:p>
          <a:p>
            <a:pPr marL="0" indent="0">
              <a:buNone/>
            </a:pPr>
            <a:r>
              <a:rPr lang="en-IN" sz="2200" b="1" dirty="0"/>
              <a:t>Model 2 Dataset</a:t>
            </a:r>
            <a:endParaRPr lang="en-US" sz="2200" dirty="0"/>
          </a:p>
          <a:p>
            <a:pPr>
              <a:buAutoNum type="arabicPeriod"/>
            </a:pPr>
            <a:r>
              <a:rPr lang="en-IN" sz="2200" dirty="0"/>
              <a:t>Reddit stock-related discussion dataset</a:t>
            </a:r>
          </a:p>
          <a:p>
            <a:pPr>
              <a:buAutoNum type="arabicPeriod"/>
            </a:pPr>
            <a:r>
              <a:rPr lang="en-IN" sz="2200" dirty="0"/>
              <a:t>Post titles, engagement metrics, timestamps</a:t>
            </a:r>
          </a:p>
          <a:p>
            <a:pPr>
              <a:buAutoNum type="arabicPeriod"/>
            </a:pPr>
            <a:r>
              <a:rPr lang="en-IN" sz="2200" dirty="0">
                <a:hlinkClick r:id="rId3"/>
              </a:rPr>
              <a:t>https://www.kaggle.com/datasets/unanimad/reddit-rwallstreetbets</a:t>
            </a:r>
            <a:endParaRPr lang="en-IN" sz="2200" dirty="0"/>
          </a:p>
          <a:p>
            <a:pPr marL="0" indent="0">
              <a:buNone/>
            </a:pP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176073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BA4341-F161-4927-D412-7BFABE9E5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DED5124-156C-14F0-E6F1-D525AA136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24DE6E-888F-EBE5-5243-674068DB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Comic Sans MS"/>
              </a:rPr>
              <a:t>FEATURES USED</a:t>
            </a:r>
            <a:endParaRPr lang="en-IN" sz="5400" dirty="0">
              <a:latin typeface="Comic Sans MS"/>
            </a:endParaRP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27D8CAB8-AF68-430A-4372-273251DB6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7591EF6-8B10-0530-B2BF-D869429FF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7456"/>
            <a:ext cx="5097780" cy="379574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400" b="1" dirty="0"/>
              <a:t>Features – </a:t>
            </a:r>
            <a:endParaRPr lang="en-US" sz="2400" dirty="0"/>
          </a:p>
          <a:p>
            <a:pPr marL="628650"/>
            <a:r>
              <a:rPr lang="en-US" sz="1800" dirty="0" err="1"/>
              <a:t>environmentScore</a:t>
            </a:r>
            <a:endParaRPr lang="en-US" sz="1800" dirty="0"/>
          </a:p>
          <a:p>
            <a:pPr marL="628650"/>
            <a:r>
              <a:rPr lang="en-US" sz="1800" dirty="0" err="1"/>
              <a:t>socialScore</a:t>
            </a:r>
            <a:endParaRPr lang="en-US" sz="1800" dirty="0"/>
          </a:p>
          <a:p>
            <a:pPr marL="628650"/>
            <a:r>
              <a:rPr lang="en-US" sz="1800" dirty="0" err="1"/>
              <a:t>governanceScore</a:t>
            </a:r>
            <a:endParaRPr lang="en-US" sz="1800" dirty="0"/>
          </a:p>
          <a:p>
            <a:pPr marL="628650"/>
            <a:r>
              <a:rPr lang="en-US" sz="1800" dirty="0" err="1"/>
              <a:t>totalEsg</a:t>
            </a:r>
            <a:endParaRPr lang="en-US" sz="1800" dirty="0"/>
          </a:p>
          <a:p>
            <a:pPr marL="628650"/>
            <a:r>
              <a:rPr lang="en-US" sz="1800" dirty="0" err="1"/>
              <a:t>highestControversy</a:t>
            </a:r>
            <a:endParaRPr lang="en-US" sz="1800" dirty="0"/>
          </a:p>
          <a:p>
            <a:pPr marL="628650"/>
            <a:r>
              <a:rPr lang="en-US" sz="1800" dirty="0" err="1"/>
              <a:t>marketCap</a:t>
            </a:r>
            <a:endParaRPr lang="en-US" sz="1800" dirty="0"/>
          </a:p>
          <a:p>
            <a:pPr marL="628650"/>
            <a:r>
              <a:rPr lang="en-US" sz="1800" dirty="0"/>
              <a:t>GICS Sector (encoded)</a:t>
            </a:r>
          </a:p>
          <a:p>
            <a:pPr marL="628650"/>
            <a:r>
              <a:rPr lang="en-US" sz="1800" dirty="0" err="1"/>
              <a:t>avg_return</a:t>
            </a:r>
            <a:endParaRPr lang="en-US" sz="1800" dirty="0"/>
          </a:p>
          <a:p>
            <a:pPr marL="628650"/>
            <a:r>
              <a:rPr lang="en-US" sz="1800" dirty="0"/>
              <a:t>volatility</a:t>
            </a:r>
          </a:p>
          <a:p>
            <a:pPr marL="628650"/>
            <a:r>
              <a:rPr lang="en-US" sz="1800" dirty="0"/>
              <a:t>momentum_6m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262A70-43D9-DBE2-2E77-C4AC6472FFC1}"/>
              </a:ext>
            </a:extLst>
          </p:cNvPr>
          <p:cNvSpPr txBox="1">
            <a:spLocks/>
          </p:cNvSpPr>
          <p:nvPr/>
        </p:nvSpPr>
        <p:spPr>
          <a:xfrm>
            <a:off x="6256020" y="2177456"/>
            <a:ext cx="5097780" cy="37957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Features – </a:t>
            </a:r>
            <a:endParaRPr lang="en-US" sz="2400" dirty="0"/>
          </a:p>
          <a:p>
            <a:pPr marL="685800"/>
            <a:r>
              <a:rPr lang="en-US" sz="1800" dirty="0"/>
              <a:t>title / text</a:t>
            </a:r>
          </a:p>
          <a:p>
            <a:pPr marL="685800"/>
            <a:r>
              <a:rPr lang="en-US" sz="1800" dirty="0"/>
              <a:t>score (upvotes − downvotes)</a:t>
            </a:r>
          </a:p>
          <a:p>
            <a:pPr marL="685800"/>
            <a:r>
              <a:rPr lang="en-US" sz="1800" dirty="0" err="1"/>
              <a:t>num_comments</a:t>
            </a:r>
            <a:endParaRPr lang="en-US" sz="1800" dirty="0"/>
          </a:p>
          <a:p>
            <a:pPr marL="685800"/>
            <a:r>
              <a:rPr lang="en-US" sz="1800" dirty="0" err="1"/>
              <a:t>created_utc</a:t>
            </a:r>
            <a:endParaRPr lang="en-US" sz="1800" dirty="0"/>
          </a:p>
          <a:p>
            <a:pPr marL="685800"/>
            <a:r>
              <a:rPr lang="en-US" sz="1800" dirty="0" err="1"/>
              <a:t>sentiment_label</a:t>
            </a:r>
            <a:r>
              <a:rPr lang="en-US" sz="1800" dirty="0"/>
              <a:t> (derived)</a:t>
            </a:r>
          </a:p>
          <a:p>
            <a:pPr marL="685800"/>
            <a:r>
              <a:rPr lang="en-US" sz="1800" dirty="0" err="1"/>
              <a:t>engagement_intensity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67159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5F9B9-820C-C477-CA76-7D83D0AC9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159" y="118937"/>
            <a:ext cx="10379902" cy="1127235"/>
          </a:xfrm>
        </p:spPr>
        <p:txBody>
          <a:bodyPr>
            <a:normAutofit/>
          </a:bodyPr>
          <a:lstStyle/>
          <a:p>
            <a:r>
              <a:rPr lang="en-IN" sz="3200">
                <a:latin typeface="Comic Sans MS"/>
              </a:rPr>
              <a:t>Literature Review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6D3C9D4-D89F-4413-0571-58EBA69C3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884476"/>
              </p:ext>
            </p:extLst>
          </p:nvPr>
        </p:nvGraphicFramePr>
        <p:xfrm>
          <a:off x="339852" y="1249888"/>
          <a:ext cx="11512295" cy="544423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02203">
                  <a:extLst>
                    <a:ext uri="{9D8B030D-6E8A-4147-A177-3AD203B41FA5}">
                      <a16:colId xmlns:a16="http://schemas.microsoft.com/office/drawing/2014/main" val="339617000"/>
                    </a:ext>
                  </a:extLst>
                </a:gridCol>
                <a:gridCol w="2302203">
                  <a:extLst>
                    <a:ext uri="{9D8B030D-6E8A-4147-A177-3AD203B41FA5}">
                      <a16:colId xmlns:a16="http://schemas.microsoft.com/office/drawing/2014/main" val="2227264469"/>
                    </a:ext>
                  </a:extLst>
                </a:gridCol>
                <a:gridCol w="2302203">
                  <a:extLst>
                    <a:ext uri="{9D8B030D-6E8A-4147-A177-3AD203B41FA5}">
                      <a16:colId xmlns:a16="http://schemas.microsoft.com/office/drawing/2014/main" val="2432510096"/>
                    </a:ext>
                  </a:extLst>
                </a:gridCol>
                <a:gridCol w="2302203">
                  <a:extLst>
                    <a:ext uri="{9D8B030D-6E8A-4147-A177-3AD203B41FA5}">
                      <a16:colId xmlns:a16="http://schemas.microsoft.com/office/drawing/2014/main" val="3506093606"/>
                    </a:ext>
                  </a:extLst>
                </a:gridCol>
                <a:gridCol w="2303483">
                  <a:extLst>
                    <a:ext uri="{9D8B030D-6E8A-4147-A177-3AD203B41FA5}">
                      <a16:colId xmlns:a16="http://schemas.microsoft.com/office/drawing/2014/main" val="3535985581"/>
                    </a:ext>
                  </a:extLst>
                </a:gridCol>
              </a:tblGrid>
              <a:tr h="17065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Research Paper Title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Features Used In  Research Paper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Features Of Your Chosen Dataset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Differences In Features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Remarks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extLst>
                  <a:ext uri="{0D108BD9-81ED-4DB2-BD59-A6C34878D82A}">
                    <a16:rowId xmlns:a16="http://schemas.microsoft.com/office/drawing/2014/main" val="86683196"/>
                  </a:ext>
                </a:extLst>
              </a:tr>
              <a:tr h="7814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ESG investments: Filtering versus machine learning approaches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E, S, G scores; Composite ESG; Controversy; Market Cap; Sector; Stock Returns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environmentScore, socialScore, governanceScore, totalEsg, highestControversy, marketCap, GICS Sector (encoded later), avg_return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RP uses granular ESG indicators &amp; forward excess return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Granular ESG data unavailable; aggregated ESG &amp; returns used as proxy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extLst>
                  <a:ext uri="{0D108BD9-81ED-4DB2-BD59-A6C34878D82A}">
                    <a16:rowId xmlns:a16="http://schemas.microsoft.com/office/drawing/2014/main" val="1936589742"/>
                  </a:ext>
                </a:extLst>
              </a:tr>
              <a:tr h="7778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Bayesian Optimization of ESG Financial Investments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14 ESG categories; total ESG score (linear combo); portfolio returns &amp; variance (Sharpe); Bayesian optimization (BO)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 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 err="1">
                          <a:effectLst/>
                        </a:rPr>
                        <a:t>environmentScore</a:t>
                      </a:r>
                      <a:r>
                        <a:rPr lang="en-IN" sz="1200" kern="100" dirty="0">
                          <a:effectLst/>
                        </a:rPr>
                        <a:t>, </a:t>
                      </a:r>
                      <a:r>
                        <a:rPr lang="en-IN" sz="1200" kern="100" dirty="0" err="1">
                          <a:effectLst/>
                        </a:rPr>
                        <a:t>socialScore</a:t>
                      </a:r>
                      <a:r>
                        <a:rPr lang="en-IN" sz="1200" kern="100" dirty="0">
                          <a:effectLst/>
                        </a:rPr>
                        <a:t>, </a:t>
                      </a:r>
                      <a:r>
                        <a:rPr lang="en-IN" sz="1200" kern="100" dirty="0" err="1">
                          <a:effectLst/>
                        </a:rPr>
                        <a:t>governanceScore</a:t>
                      </a:r>
                      <a:r>
                        <a:rPr lang="en-IN" sz="1200" kern="100" dirty="0">
                          <a:effectLst/>
                        </a:rPr>
                        <a:t>, </a:t>
                      </a:r>
                      <a:r>
                        <a:rPr lang="en-IN" sz="1200" kern="100" dirty="0" err="1">
                          <a:effectLst/>
                        </a:rPr>
                        <a:t>totalEsg</a:t>
                      </a:r>
                      <a:r>
                        <a:rPr lang="en-IN" sz="1200" kern="100" dirty="0">
                          <a:effectLst/>
                        </a:rPr>
                        <a:t>, </a:t>
                      </a:r>
                      <a:r>
                        <a:rPr lang="en-IN" sz="1200" kern="100" dirty="0" err="1">
                          <a:effectLst/>
                        </a:rPr>
                        <a:t>marketCap</a:t>
                      </a:r>
                      <a:r>
                        <a:rPr lang="en-IN" sz="1200" kern="100" dirty="0">
                          <a:effectLst/>
                        </a:rPr>
                        <a:t>, GICS Sector (encoded later), </a:t>
                      </a:r>
                      <a:r>
                        <a:rPr lang="en-IN" sz="1200" kern="100" dirty="0" err="1">
                          <a:effectLst/>
                        </a:rPr>
                        <a:t>avg_return</a:t>
                      </a:r>
                      <a:r>
                        <a:rPr lang="en-IN" sz="1200" kern="100" dirty="0">
                          <a:effectLst/>
                        </a:rPr>
                        <a:t>, volatility, momentum_6m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RP uses 14 granular ESG categories &amp; portfolio-level Sharpe objective; we have aggregated ESG pillars and company-level market features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 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Granular ESG categories not available; portfolio-level Sharpe replaced with company-level return and risk features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extLst>
                  <a:ext uri="{0D108BD9-81ED-4DB2-BD59-A6C34878D82A}">
                    <a16:rowId xmlns:a16="http://schemas.microsoft.com/office/drawing/2014/main" val="362123815"/>
                  </a:ext>
                </a:extLst>
              </a:tr>
              <a:tr h="86872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Catalyzing Sustainable Investment: Revealing ESG Power in Predicting Fund Performance with Machine Learning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ESGSCORE; ANNUAL RETURN; ANNUAL STANDARD DEVIATION; ALPHA; BETA; MSSTARS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environmentScore, socialScore, governanceScore, totalEsg, marketCap, GICS Sector (encoded later), avg_return, volatility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RP uses fund-specific performance variables (e.g., ALPHA, MSSTARS) not in our dataset; uses ESGSCORE at fund level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Fund-level performance features and fund rating not available; we approximate performance with our company-level market features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extLst>
                  <a:ext uri="{0D108BD9-81ED-4DB2-BD59-A6C34878D82A}">
                    <a16:rowId xmlns:a16="http://schemas.microsoft.com/office/drawing/2014/main" val="778668018"/>
                  </a:ext>
                </a:extLst>
              </a:tr>
              <a:tr h="69420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NLP-Quantified ESG News Sentiment and Portfolio Outcomes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ESG news sentiment scores (E, S, G); textual news data; portfolio return; portfolio volatility; Sharpe ratio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full_text, score, num_comments, investor_personality (label), avg_return, volatility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RP uses real-time news sentiment and portfolio-level metrics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Real-time news sentiment not directly available; social text and engagement used as proxy for sentiment signals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extLst>
                  <a:ext uri="{0D108BD9-81ED-4DB2-BD59-A6C34878D82A}">
                    <a16:rowId xmlns:a16="http://schemas.microsoft.com/office/drawing/2014/main" val="1861162585"/>
                  </a:ext>
                </a:extLst>
              </a:tr>
              <a:tr h="69420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Big Data-Driven ESG Quantitative Investment Strategy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ESG scores; expected stock returns; company financial data; regression outputs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environmentScore, socialScore, governanceScore, totalEsg, marketCap, avg_return, volatility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RP focuses on big-data-enhanced ESG analysis and regression-based expected returns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Expected return estimates and big-data-specific variables not directly available; historical return and risk features used instead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359" marR="33359" marT="0" marB="0" anchor="ctr"/>
                </a:tc>
                <a:extLst>
                  <a:ext uri="{0D108BD9-81ED-4DB2-BD59-A6C34878D82A}">
                    <a16:rowId xmlns:a16="http://schemas.microsoft.com/office/drawing/2014/main" val="30120660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1719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CF5F1-4206-E815-9E7F-D12869E18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721" y="243748"/>
            <a:ext cx="10515600" cy="1325563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Comic Sans MS"/>
              </a:rPr>
              <a:t>Literature Review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E0A6FCE-37A5-B286-1A81-440BAE8F89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3708994"/>
              </p:ext>
            </p:extLst>
          </p:nvPr>
        </p:nvGraphicFramePr>
        <p:xfrm>
          <a:off x="328246" y="1597067"/>
          <a:ext cx="11371384" cy="48958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74024">
                  <a:extLst>
                    <a:ext uri="{9D8B030D-6E8A-4147-A177-3AD203B41FA5}">
                      <a16:colId xmlns:a16="http://schemas.microsoft.com/office/drawing/2014/main" val="655712299"/>
                    </a:ext>
                  </a:extLst>
                </a:gridCol>
                <a:gridCol w="2274024">
                  <a:extLst>
                    <a:ext uri="{9D8B030D-6E8A-4147-A177-3AD203B41FA5}">
                      <a16:colId xmlns:a16="http://schemas.microsoft.com/office/drawing/2014/main" val="1304988"/>
                    </a:ext>
                  </a:extLst>
                </a:gridCol>
                <a:gridCol w="2274024">
                  <a:extLst>
                    <a:ext uri="{9D8B030D-6E8A-4147-A177-3AD203B41FA5}">
                      <a16:colId xmlns:a16="http://schemas.microsoft.com/office/drawing/2014/main" val="2023621748"/>
                    </a:ext>
                  </a:extLst>
                </a:gridCol>
                <a:gridCol w="2274024">
                  <a:extLst>
                    <a:ext uri="{9D8B030D-6E8A-4147-A177-3AD203B41FA5}">
                      <a16:colId xmlns:a16="http://schemas.microsoft.com/office/drawing/2014/main" val="3468050656"/>
                    </a:ext>
                  </a:extLst>
                </a:gridCol>
                <a:gridCol w="2275288">
                  <a:extLst>
                    <a:ext uri="{9D8B030D-6E8A-4147-A177-3AD203B41FA5}">
                      <a16:colId xmlns:a16="http://schemas.microsoft.com/office/drawing/2014/main" val="3063294237"/>
                    </a:ext>
                  </a:extLst>
                </a:gridCol>
              </a:tblGrid>
              <a:tr h="4024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/>
                          <a:ea typeface="Calibri"/>
                          <a:cs typeface="Times New Roman"/>
                        </a:rPr>
                        <a:t>Research Paper Title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/>
                          <a:ea typeface="Calibri"/>
                          <a:cs typeface="Times New Roman"/>
                        </a:rPr>
                        <a:t>Features Used In  Research Paper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/>
                          <a:ea typeface="Calibri"/>
                          <a:cs typeface="Times New Roman"/>
                        </a:rPr>
                        <a:t>Features Of Your Chosen Dataset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/>
                          <a:ea typeface="Calibri"/>
                          <a:cs typeface="Times New Roman"/>
                        </a:rPr>
                        <a:t>Differences In Features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  <a:latin typeface="Calibri"/>
                          <a:ea typeface="Calibri"/>
                          <a:cs typeface="Times New Roman"/>
                        </a:rPr>
                        <a:t>Remarks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3024073"/>
                  </a:ext>
                </a:extLst>
              </a:tr>
              <a:tr h="81542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Predictive Analytics in Behavioral Finance: Modeling Investor Sentiment with NLP Techniques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Investor sentiment scores; text-based sentiment indicators; abnormal returns; stock price changes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newsSentiment, socialMediaSentiment, avg_return, volatility, price_change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RP uses unstructured text sources and transformer-based NLP models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Sentiment is approximated using pre-computed sentiment scores instead of raw textual data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extLst>
                  <a:ext uri="{0D108BD9-81ED-4DB2-BD59-A6C34878D82A}">
                    <a16:rowId xmlns:a16="http://schemas.microsoft.com/office/drawing/2014/main" val="3560955607"/>
                  </a:ext>
                </a:extLst>
              </a:tr>
              <a:tr h="81542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Impact of ESG News Sentiment Analysis Based on NLP on Investment Portfolio Performance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ESG news sentiment scores (E, S, G); Sharpe ratio; portfolio volatility; portfolio returns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environmentScore, socialScore, governanceScore, totalEsg, avg_return, volatility, momentum_6m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RP uses text-derived ESG sentiment and portfolio-level metrics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ESG sentiment is approximated using structured ESG scores instead of news-based sentiment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extLst>
                  <a:ext uri="{0D108BD9-81ED-4DB2-BD59-A6C34878D82A}">
                    <a16:rowId xmlns:a16="http://schemas.microsoft.com/office/drawing/2014/main" val="1810098460"/>
                  </a:ext>
                </a:extLst>
              </a:tr>
              <a:tr h="133217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Does Good ESG Lead to Better Financial Performances by Firms? Machine Learning and Logistic Regression Models of Public Enterprises in Europe</a:t>
                      </a: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ESG indicators (Environmental, Social, Governance); ROA; ROE; firm economic metrics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 err="1">
                          <a:effectLst/>
                        </a:rPr>
                        <a:t>environmentScore</a:t>
                      </a:r>
                      <a:r>
                        <a:rPr lang="en-IN" sz="1200" kern="100" dirty="0">
                          <a:effectLst/>
                        </a:rPr>
                        <a:t>, </a:t>
                      </a:r>
                      <a:r>
                        <a:rPr lang="en-IN" sz="1200" kern="100" dirty="0" err="1">
                          <a:effectLst/>
                        </a:rPr>
                        <a:t>socialScore</a:t>
                      </a:r>
                      <a:r>
                        <a:rPr lang="en-IN" sz="1200" kern="100" dirty="0">
                          <a:effectLst/>
                        </a:rPr>
                        <a:t>, </a:t>
                      </a:r>
                      <a:r>
                        <a:rPr lang="en-IN" sz="1200" kern="100" dirty="0" err="1">
                          <a:effectLst/>
                        </a:rPr>
                        <a:t>governanceScore</a:t>
                      </a:r>
                      <a:r>
                        <a:rPr lang="en-IN" sz="1200" kern="100" dirty="0">
                          <a:effectLst/>
                        </a:rPr>
                        <a:t>, </a:t>
                      </a:r>
                      <a:r>
                        <a:rPr lang="en-IN" sz="1200" kern="100" dirty="0" err="1">
                          <a:effectLst/>
                        </a:rPr>
                        <a:t>totalEsg</a:t>
                      </a:r>
                      <a:r>
                        <a:rPr lang="en-IN" sz="1200" kern="100" dirty="0">
                          <a:effectLst/>
                        </a:rPr>
                        <a:t>, </a:t>
                      </a:r>
                      <a:r>
                        <a:rPr lang="en-IN" sz="1200" kern="100" dirty="0" err="1">
                          <a:effectLst/>
                        </a:rPr>
                        <a:t>roa</a:t>
                      </a:r>
                      <a:r>
                        <a:rPr lang="en-IN" sz="1200" kern="100" dirty="0">
                          <a:effectLst/>
                        </a:rPr>
                        <a:t>, roe, </a:t>
                      </a:r>
                      <a:r>
                        <a:rPr lang="en-IN" sz="1200" kern="100" dirty="0" err="1">
                          <a:effectLst/>
                        </a:rPr>
                        <a:t>marketCap</a:t>
                      </a:r>
                      <a:endParaRPr lang="en-IN" sz="1200" kern="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RP uses firm-level financial ratios and economic controls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ESG scores are used directly instead of firm-specific economic control variables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extLst>
                  <a:ext uri="{0D108BD9-81ED-4DB2-BD59-A6C34878D82A}">
                    <a16:rowId xmlns:a16="http://schemas.microsoft.com/office/drawing/2014/main" val="4064388861"/>
                  </a:ext>
                </a:extLst>
              </a:tr>
              <a:tr h="60968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Heterogeneous Ensemble for ESG Ratings Prediction</a:t>
                      </a:r>
                      <a:endParaRPr lang="en-IN" sz="1200" kern="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Fundamental financial data; numerical &amp; categorical firm features; ESG score; ESG pillars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environmentScore, socialScore, governanceScore, totalEsg, marketCap, sector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RP predicts ESG scores using large-scale firm fundamentals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ESG scores are used as inputs instead of being model prediction targets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extLst>
                  <a:ext uri="{0D108BD9-81ED-4DB2-BD59-A6C34878D82A}">
                    <a16:rowId xmlns:a16="http://schemas.microsoft.com/office/drawing/2014/main" val="4165659989"/>
                  </a:ext>
                </a:extLst>
              </a:tr>
              <a:tr h="92069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Predicting Corporate ESG Scores Using Machine Learning: A Comparative Study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Industry classification; financial indicators; market capitalization; ESG risk score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environmentScore, socialScore, governanceScore, totalEsg, marketCap, GICS Sector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RP predicts ESG scores using financial and industry features</a:t>
                      </a:r>
                      <a:endParaRPr lang="en-IN" sz="1200" kern="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ESG scores are treated as input features instead of prediction targets</a:t>
                      </a:r>
                      <a:endParaRPr lang="en-IN" sz="1200" kern="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691" marR="39691" marT="0" marB="0"/>
                </a:tc>
                <a:extLst>
                  <a:ext uri="{0D108BD9-81ED-4DB2-BD59-A6C34878D82A}">
                    <a16:rowId xmlns:a16="http://schemas.microsoft.com/office/drawing/2014/main" val="38326515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184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1692</Words>
  <Application>Microsoft Office PowerPoint</Application>
  <PresentationFormat>Widescreen</PresentationFormat>
  <Paragraphs>180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Comic Sans MS</vt:lpstr>
      <vt:lpstr>Office Theme</vt:lpstr>
      <vt:lpstr>Investment Recommendation System Using ESG and Investor Behavior</vt:lpstr>
      <vt:lpstr>PROBLEM STATEMENT</vt:lpstr>
      <vt:lpstr>PROPOSED SOLUTION</vt:lpstr>
      <vt:lpstr>MODEL 1 – ESG &amp; MARKET-BASED STOCK ANALYSIS</vt:lpstr>
      <vt:lpstr>MODEL 2 – INVESTOR SENTIMENT &amp; BEHAVIOR ANALYSIS</vt:lpstr>
      <vt:lpstr>DATASETS </vt:lpstr>
      <vt:lpstr>FEATURES USED</vt:lpstr>
      <vt:lpstr>Literature Review </vt:lpstr>
      <vt:lpstr>Literature Review</vt:lpstr>
      <vt:lpstr>Literature Review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Harshit Mundra</dc:creator>
  <cp:lastModifiedBy>aman pratap</cp:lastModifiedBy>
  <cp:revision>4</cp:revision>
  <dcterms:created xsi:type="dcterms:W3CDTF">2026-02-02T11:07:48Z</dcterms:created>
  <dcterms:modified xsi:type="dcterms:W3CDTF">2026-02-02T17:45:59Z</dcterms:modified>
</cp:coreProperties>
</file>

<file path=docProps/thumbnail.jpeg>
</file>